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9612" y="461594"/>
            <a:ext cx="762477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4352"/>
            <a:ext cx="7366634" cy="1781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3194" y="3630167"/>
            <a:ext cx="6506209" cy="0"/>
          </a:xfrm>
          <a:custGeom>
            <a:avLst/>
            <a:gdLst/>
            <a:ahLst/>
            <a:cxnLst/>
            <a:rect l="l" t="t" r="r" b="b"/>
            <a:pathLst>
              <a:path w="6506209">
                <a:moveTo>
                  <a:pt x="0" y="0"/>
                </a:moveTo>
                <a:lnTo>
                  <a:pt x="6505956" y="0"/>
                </a:lnTo>
              </a:path>
            </a:pathLst>
          </a:custGeom>
          <a:ln w="640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20749" y="2912490"/>
            <a:ext cx="65303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4719" marR="5080" indent="-922019">
              <a:lnSpc>
                <a:spcPct val="100000"/>
              </a:lnSpc>
              <a:spcBef>
                <a:spcPts val="100"/>
              </a:spcBef>
            </a:pPr>
            <a:r>
              <a:rPr sz="4800" b="1" i="1" spc="-5" dirty="0">
                <a:latin typeface="Arial"/>
                <a:cs typeface="Arial"/>
              </a:rPr>
              <a:t>FORMS OF</a:t>
            </a:r>
            <a:r>
              <a:rPr sz="4800" b="1" i="1" spc="-60" dirty="0">
                <a:latin typeface="Arial"/>
                <a:cs typeface="Arial"/>
              </a:rPr>
              <a:t> </a:t>
            </a:r>
            <a:r>
              <a:rPr sz="4800" b="1" i="1" dirty="0">
                <a:latin typeface="Arial"/>
                <a:cs typeface="Arial"/>
              </a:rPr>
              <a:t>BUSINESS  </a:t>
            </a:r>
            <a:r>
              <a:rPr sz="4800" b="1" i="1" spc="-35" dirty="0">
                <a:latin typeface="Arial"/>
                <a:cs typeface="Arial"/>
              </a:rPr>
              <a:t>ORGANIZATION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55214" y="4361688"/>
            <a:ext cx="4660900" cy="0"/>
          </a:xfrm>
          <a:custGeom>
            <a:avLst/>
            <a:gdLst/>
            <a:ahLst/>
            <a:cxnLst/>
            <a:rect l="l" t="t" r="r" b="b"/>
            <a:pathLst>
              <a:path w="4660900">
                <a:moveTo>
                  <a:pt x="0" y="0"/>
                </a:moveTo>
                <a:lnTo>
                  <a:pt x="4660392" y="0"/>
                </a:lnTo>
              </a:path>
            </a:pathLst>
          </a:custGeom>
          <a:ln w="640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905966"/>
            <a:ext cx="38893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69640" algn="l"/>
              </a:tabLst>
            </a:pPr>
            <a:r>
              <a:rPr sz="4800" dirty="0"/>
              <a:t>CHAPTER	6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3520" y="461594"/>
            <a:ext cx="4618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CORPORATION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7759700" cy="492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corporation </a:t>
            </a:r>
            <a:r>
              <a:rPr sz="3200" dirty="0">
                <a:latin typeface="Arial"/>
                <a:cs typeface="Arial"/>
              </a:rPr>
              <a:t>is a </a:t>
            </a:r>
            <a:r>
              <a:rPr sz="3200" spc="-5" dirty="0">
                <a:latin typeface="Arial"/>
                <a:cs typeface="Arial"/>
              </a:rPr>
              <a:t>legal </a:t>
            </a:r>
            <a:r>
              <a:rPr sz="3200" spc="-35" dirty="0">
                <a:latin typeface="Arial"/>
                <a:cs typeface="Arial"/>
              </a:rPr>
              <a:t>entity, </a:t>
            </a:r>
            <a:r>
              <a:rPr sz="3200" spc="-5" dirty="0">
                <a:latin typeface="Arial"/>
                <a:cs typeface="Arial"/>
              </a:rPr>
              <a:t>having </a:t>
            </a:r>
            <a:r>
              <a:rPr sz="3200" dirty="0">
                <a:latin typeface="Arial"/>
                <a:cs typeface="Arial"/>
              </a:rPr>
              <a:t>an  existence </a:t>
            </a:r>
            <a:r>
              <a:rPr sz="3200" spc="-5" dirty="0">
                <a:latin typeface="Arial"/>
                <a:cs typeface="Arial"/>
              </a:rPr>
              <a:t>separate and </a:t>
            </a:r>
            <a:r>
              <a:rPr sz="3200" dirty="0">
                <a:latin typeface="Arial"/>
                <a:cs typeface="Arial"/>
              </a:rPr>
              <a:t>distinct from that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its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owners.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CHARACTERISTICS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Separate legal</a:t>
            </a:r>
            <a:r>
              <a:rPr sz="2800" dirty="0">
                <a:latin typeface="Arial"/>
                <a:cs typeface="Arial"/>
              </a:rPr>
              <a:t> entity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Double</a:t>
            </a:r>
            <a:r>
              <a:rPr sz="2800" dirty="0">
                <a:latin typeface="Arial"/>
                <a:cs typeface="Arial"/>
              </a:rPr>
              <a:t> taxation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Limited </a:t>
            </a:r>
            <a:r>
              <a:rPr sz="2800" dirty="0">
                <a:latin typeface="Arial"/>
                <a:cs typeface="Arial"/>
              </a:rPr>
              <a:t>liability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stockholders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Transferable </a:t>
            </a:r>
            <a:r>
              <a:rPr sz="2800" spc="-5" dirty="0">
                <a:latin typeface="Arial"/>
                <a:cs typeface="Arial"/>
              </a:rPr>
              <a:t>ownership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rights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Continues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life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1037" y="496646"/>
            <a:ext cx="7887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FORMS OF</a:t>
            </a:r>
            <a:r>
              <a:rPr sz="4000" spc="-10" dirty="0"/>
              <a:t> </a:t>
            </a:r>
            <a:r>
              <a:rPr sz="4000" spc="-30" dirty="0"/>
              <a:t>ORGANIZATIONS</a:t>
            </a:r>
            <a:endParaRPr sz="40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2250" y="1212850"/>
          <a:ext cx="8686800" cy="5479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i="1" spc="-5" dirty="0">
                          <a:latin typeface="Arial"/>
                          <a:cs typeface="Arial"/>
                        </a:rPr>
                        <a:t>CHARACTERISTICS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4300" indent="708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SOLE  PROPRIE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ORSHIP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PARTNERSHIP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CORPORATION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i="1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2000" b="1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Status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Not a</a:t>
                      </a:r>
                      <a:r>
                        <a:rPr sz="2000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legal</a:t>
                      </a:r>
                      <a:r>
                        <a:rPr sz="20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Not a</a:t>
                      </a:r>
                      <a:r>
                        <a:rPr sz="2000" spc="-5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legal</a:t>
                      </a:r>
                      <a:r>
                        <a:rPr sz="2000" spc="-3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r>
                        <a:rPr sz="2000" spc="-6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legal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2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i="1" spc="5" dirty="0">
                          <a:latin typeface="Arial"/>
                          <a:cs typeface="Arial"/>
                        </a:rPr>
                        <a:t>Owner’s</a:t>
                      </a:r>
                      <a:r>
                        <a:rPr sz="20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spc="-5" dirty="0">
                          <a:latin typeface="Arial"/>
                          <a:cs typeface="Arial"/>
                        </a:rPr>
                        <a:t>Liability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Unlimited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Unlimited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Limited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4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i="1" dirty="0">
                          <a:latin typeface="Arial"/>
                          <a:cs typeface="Arial"/>
                        </a:rPr>
                        <a:t>Accounting</a:t>
                      </a:r>
                      <a:r>
                        <a:rPr sz="20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status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r>
                        <a:rPr sz="2000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r>
                        <a:rPr sz="2000" spc="-55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Separate</a:t>
                      </a:r>
                      <a:r>
                        <a:rPr sz="2000" spc="-6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entity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i="1" spc="-25" dirty="0">
                          <a:latin typeface="Arial"/>
                          <a:cs typeface="Arial"/>
                        </a:rPr>
                        <a:t>Tax</a:t>
                      </a:r>
                      <a:r>
                        <a:rPr sz="20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Status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0510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Owner’s</a:t>
                      </a:r>
                      <a:r>
                        <a:rPr sz="2000" spc="-1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personal  tax</a:t>
                      </a:r>
                      <a:r>
                        <a:rPr sz="2000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746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5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Owner’s  </a:t>
                      </a: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personal</a:t>
                      </a:r>
                      <a:r>
                        <a:rPr sz="2000" spc="-114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tax  return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921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000" spc="-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spc="-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000" spc="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spc="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tion</a:t>
                      </a:r>
                      <a:r>
                        <a:rPr sz="2000" spc="-35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s  tax</a:t>
                      </a:r>
                      <a:r>
                        <a:rPr sz="2000" spc="-4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1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i="1" dirty="0">
                          <a:latin typeface="Arial"/>
                          <a:cs typeface="Arial"/>
                        </a:rPr>
                        <a:t>Management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Owner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Partners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Hire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professionals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1116">
                <a:tc>
                  <a:txBody>
                    <a:bodyPr/>
                    <a:lstStyle/>
                    <a:p>
                      <a:pPr marL="90805" marR="3232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i="1" dirty="0">
                          <a:latin typeface="Arial"/>
                          <a:cs typeface="Arial"/>
                        </a:rPr>
                        <a:t>Continuity of</a:t>
                      </a:r>
                      <a:r>
                        <a:rPr sz="2000" b="1" i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the  business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7054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2000" spc="-1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  limited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7688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2000" spc="-125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C03BC"/>
                          </a:solidFill>
                          <a:latin typeface="Arial"/>
                          <a:cs typeface="Arial"/>
                        </a:rPr>
                        <a:t>&amp;  limited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CE01B0"/>
                          </a:solidFill>
                          <a:latin typeface="Arial"/>
                          <a:cs typeface="Arial"/>
                        </a:rPr>
                        <a:t>Continues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466852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i="1" spc="-20" dirty="0">
                <a:latin typeface="Arial"/>
                <a:cs typeface="Arial"/>
              </a:rPr>
              <a:t>CORPORATION</a:t>
            </a:r>
            <a:r>
              <a:rPr sz="3200" b="1" i="1" spc="-12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EQUITY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Capital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stock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Retained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earning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Dividends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15"/>
            <a:ext cx="7223125" cy="42208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Income</a:t>
            </a:r>
            <a:r>
              <a:rPr sz="3200" b="1" i="1" spc="-120" dirty="0">
                <a:latin typeface="Arial"/>
                <a:cs typeface="Arial"/>
              </a:rPr>
              <a:t> </a:t>
            </a:r>
            <a:r>
              <a:rPr sz="3200" b="1" i="1" spc="-40" dirty="0">
                <a:latin typeface="Arial"/>
                <a:cs typeface="Arial"/>
              </a:rPr>
              <a:t>Tax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90"/>
              </a:spcBef>
            </a:pPr>
            <a:r>
              <a:rPr sz="3200" spc="-5" dirty="0">
                <a:latin typeface="Arial"/>
                <a:cs typeface="Arial"/>
              </a:rPr>
              <a:t>Debit </a:t>
            </a:r>
            <a:r>
              <a:rPr sz="3200" dirty="0">
                <a:latin typeface="Arial"/>
                <a:cs typeface="Arial"/>
              </a:rPr>
              <a:t>Income </a:t>
            </a:r>
            <a:r>
              <a:rPr sz="3200" spc="-5" dirty="0">
                <a:latin typeface="Arial"/>
                <a:cs typeface="Arial"/>
              </a:rPr>
              <a:t>tax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Expense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384"/>
              </a:spcBef>
            </a:pPr>
            <a:r>
              <a:rPr sz="3200" spc="-5" dirty="0">
                <a:latin typeface="Arial"/>
                <a:cs typeface="Arial"/>
              </a:rPr>
              <a:t>Credit Income </a:t>
            </a:r>
            <a:r>
              <a:rPr sz="3200" dirty="0">
                <a:latin typeface="Arial"/>
                <a:cs typeface="Arial"/>
              </a:rPr>
              <a:t>tax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Payable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6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Income tax</a:t>
            </a:r>
            <a:r>
              <a:rPr sz="3200" b="1" i="1" spc="-19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(Closing  </a:t>
            </a:r>
            <a:r>
              <a:rPr sz="3200" b="1" i="1" spc="-5" dirty="0">
                <a:latin typeface="Arial"/>
                <a:cs typeface="Arial"/>
              </a:rPr>
              <a:t>entry)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25"/>
              </a:spcBef>
            </a:pPr>
            <a:r>
              <a:rPr sz="3200" spc="-5" dirty="0">
                <a:latin typeface="Arial"/>
                <a:cs typeface="Arial"/>
              </a:rPr>
              <a:t>Debit Income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Summary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390"/>
              </a:spcBef>
            </a:pPr>
            <a:r>
              <a:rPr sz="3200" dirty="0">
                <a:latin typeface="Arial"/>
                <a:cs typeface="Arial"/>
              </a:rPr>
              <a:t>Credit Income </a:t>
            </a:r>
            <a:r>
              <a:rPr sz="3200" spc="-5" dirty="0">
                <a:latin typeface="Arial"/>
                <a:cs typeface="Arial"/>
              </a:rPr>
              <a:t>tax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Expense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7562215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42265" marR="422909" indent="-342265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Dividend</a:t>
            </a:r>
            <a:r>
              <a:rPr sz="3200" b="1" i="1" spc="-155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(declared)</a:t>
            </a:r>
            <a:endParaRPr sz="3200">
              <a:latin typeface="Arial"/>
              <a:cs typeface="Arial"/>
            </a:endParaRPr>
          </a:p>
          <a:p>
            <a:pPr marR="4201795" algn="ct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Debit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Dividend</a:t>
            </a:r>
            <a:endParaRPr sz="3200">
              <a:latin typeface="Arial"/>
              <a:cs typeface="Arial"/>
            </a:endParaRPr>
          </a:p>
          <a:p>
            <a:pPr marL="476884" algn="ct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Credit Dividend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Payable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Dividend</a:t>
            </a:r>
            <a:r>
              <a:rPr sz="3200" b="1" i="1" spc="-18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(distributed)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Debit Dividend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Payable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Credit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Cash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6388735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42265" marR="1605280" indent="-342265" algn="r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3200" b="1" i="1" dirty="0">
                <a:latin typeface="Arial"/>
                <a:cs typeface="Arial"/>
              </a:rPr>
              <a:t>Accounting for</a:t>
            </a:r>
            <a:r>
              <a:rPr sz="3200" b="1" i="1" spc="-16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Income</a:t>
            </a:r>
            <a:endParaRPr sz="3200">
              <a:latin typeface="Arial"/>
              <a:cs typeface="Arial"/>
            </a:endParaRPr>
          </a:p>
          <a:p>
            <a:pPr marR="1671320" algn="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Debit </a:t>
            </a:r>
            <a:r>
              <a:rPr sz="3200" dirty="0">
                <a:latin typeface="Arial"/>
                <a:cs typeface="Arial"/>
              </a:rPr>
              <a:t>Income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Statement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Credit Retained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Earnings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</a:t>
            </a:r>
            <a:r>
              <a:rPr sz="3200" b="1" i="1" spc="-9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Dividend</a:t>
            </a:r>
            <a:endParaRPr sz="3200">
              <a:latin typeface="Arial"/>
              <a:cs typeface="Arial"/>
            </a:endParaRPr>
          </a:p>
          <a:p>
            <a:pPr marR="1626870" algn="r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Debit Retained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Earnings</a:t>
            </a:r>
            <a:endParaRPr sz="3200">
              <a:latin typeface="Arial"/>
              <a:cs typeface="Arial"/>
            </a:endParaRPr>
          </a:p>
          <a:p>
            <a:pPr marR="1562100" algn="r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Credit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Dividends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93850"/>
          <a:ext cx="8381365" cy="3962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8735">
                <a:tc gridSpan="2">
                  <a:txBody>
                    <a:bodyPr/>
                    <a:lstStyle/>
                    <a:p>
                      <a:pPr marL="1889125" marR="1877060" indent="11506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Company Name 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Statement of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Retained</a:t>
                      </a:r>
                      <a:r>
                        <a:rPr sz="2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Earnings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440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For the period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ended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….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Beginning retained</a:t>
                      </a:r>
                      <a:r>
                        <a:rPr sz="24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earnings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80,000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73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Add: Income </a:t>
                      </a:r>
                      <a:r>
                        <a:rPr sz="24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from current</a:t>
                      </a:r>
                      <a:r>
                        <a:rPr sz="2400" spc="-4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60,000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 marL="5956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Subtotal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14</a:t>
                      </a:r>
                      <a:r>
                        <a:rPr sz="2400" u="heavy" spc="-10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24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,000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3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Less:</a:t>
                      </a:r>
                      <a:r>
                        <a:rPr sz="2400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Dividends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(20,00</a:t>
                      </a:r>
                      <a:r>
                        <a:rPr sz="2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Ending retained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earnings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12</a:t>
                      </a:r>
                      <a:r>
                        <a:rPr sz="24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24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,000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4222" y="496646"/>
            <a:ext cx="7517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FORMS OF</a:t>
            </a:r>
            <a:r>
              <a:rPr sz="4000" u="heavy" spc="-5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30" dirty="0">
                <a:uFill>
                  <a:solidFill>
                    <a:srgbClr val="000000"/>
                  </a:solidFill>
                </a:uFill>
              </a:rPr>
              <a:t>ORGANIZATION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3775710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Sole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proprietorship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Partnership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Corporation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230" y="461594"/>
            <a:ext cx="7391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SOLE</a:t>
            </a:r>
            <a:r>
              <a:rPr spc="-85" dirty="0"/>
              <a:t> </a:t>
            </a:r>
            <a:r>
              <a:rPr spc="-15" dirty="0"/>
              <a:t>PROPRIETORSHIP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7514590" cy="4417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95"/>
              </a:spcBef>
            </a:pPr>
            <a:r>
              <a:rPr sz="3200" dirty="0">
                <a:latin typeface="Arial"/>
                <a:cs typeface="Arial"/>
              </a:rPr>
              <a:t>A sole </a:t>
            </a:r>
            <a:r>
              <a:rPr sz="3200" spc="-5" dirty="0">
                <a:latin typeface="Arial"/>
                <a:cs typeface="Arial"/>
              </a:rPr>
              <a:t>proprietorship </a:t>
            </a:r>
            <a:r>
              <a:rPr sz="3200" dirty="0">
                <a:latin typeface="Arial"/>
                <a:cs typeface="Arial"/>
              </a:rPr>
              <a:t>is an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unincorporated  business </a:t>
            </a:r>
            <a:r>
              <a:rPr sz="3200" dirty="0">
                <a:latin typeface="Arial"/>
                <a:cs typeface="Arial"/>
              </a:rPr>
              <a:t>that is owned </a:t>
            </a:r>
            <a:r>
              <a:rPr sz="3200" spc="-5" dirty="0">
                <a:latin typeface="Arial"/>
                <a:cs typeface="Arial"/>
              </a:rPr>
              <a:t>by one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individual.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CHARACTERISTICS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i="1" spc="-5" dirty="0">
                <a:latin typeface="Arial"/>
                <a:cs typeface="Arial"/>
              </a:rPr>
              <a:t>Ease of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formation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i="1" spc="-5" dirty="0">
                <a:latin typeface="Arial"/>
                <a:cs typeface="Arial"/>
              </a:rPr>
              <a:t>No </a:t>
            </a:r>
            <a:r>
              <a:rPr sz="2800" i="1" dirty="0">
                <a:latin typeface="Arial"/>
                <a:cs typeface="Arial"/>
              </a:rPr>
              <a:t>tax </a:t>
            </a:r>
            <a:r>
              <a:rPr sz="2800" i="1" spc="-5" dirty="0">
                <a:latin typeface="Arial"/>
                <a:cs typeface="Arial"/>
              </a:rPr>
              <a:t>for</a:t>
            </a:r>
            <a:r>
              <a:rPr sz="2800" i="1" spc="-1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business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i="1" spc="-5" dirty="0">
                <a:latin typeface="Arial"/>
                <a:cs typeface="Arial"/>
              </a:rPr>
              <a:t>Business assets belongs to</a:t>
            </a:r>
            <a:r>
              <a:rPr sz="2800" i="1" spc="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owner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i="1" spc="-5" dirty="0">
                <a:latin typeface="Arial"/>
                <a:cs typeface="Arial"/>
              </a:rPr>
              <a:t>Unlimited</a:t>
            </a:r>
            <a:r>
              <a:rPr sz="2800" i="1" spc="10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liability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2513"/>
            <a:ext cx="7848600" cy="43186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644525" indent="-342900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latin typeface="Arial"/>
                <a:cs typeface="Arial"/>
              </a:rPr>
              <a:t>Total </a:t>
            </a:r>
            <a:r>
              <a:rPr sz="3200" dirty="0">
                <a:latin typeface="Arial"/>
                <a:cs typeface="Arial"/>
              </a:rPr>
              <a:t>owner’s </a:t>
            </a:r>
            <a:r>
              <a:rPr sz="3200" spc="-5" dirty="0">
                <a:latin typeface="Arial"/>
                <a:cs typeface="Arial"/>
              </a:rPr>
              <a:t>Equity is represented by  </a:t>
            </a:r>
            <a:r>
              <a:rPr sz="3200" dirty="0">
                <a:latin typeface="Arial"/>
                <a:cs typeface="Arial"/>
              </a:rPr>
              <a:t>owner’s </a:t>
            </a:r>
            <a:r>
              <a:rPr sz="3200" spc="-5" dirty="0">
                <a:latin typeface="Arial"/>
                <a:cs typeface="Arial"/>
              </a:rPr>
              <a:t>capital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account.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Withdrawal </a:t>
            </a:r>
            <a:r>
              <a:rPr sz="3200" dirty="0">
                <a:latin typeface="Arial"/>
                <a:cs typeface="Arial"/>
              </a:rPr>
              <a:t>from </a:t>
            </a:r>
            <a:r>
              <a:rPr sz="3200" spc="-5" dirty="0">
                <a:latin typeface="Arial"/>
                <a:cs typeface="Arial"/>
              </a:rPr>
              <a:t>owner </a:t>
            </a:r>
            <a:r>
              <a:rPr sz="3200" dirty="0">
                <a:latin typeface="Arial"/>
                <a:cs typeface="Arial"/>
              </a:rPr>
              <a:t>are </a:t>
            </a:r>
            <a:r>
              <a:rPr sz="3200" spc="-5" dirty="0">
                <a:latin typeface="Arial"/>
                <a:cs typeface="Arial"/>
              </a:rPr>
              <a:t>termed </a:t>
            </a:r>
            <a:r>
              <a:rPr sz="3200" dirty="0">
                <a:latin typeface="Arial"/>
                <a:cs typeface="Arial"/>
              </a:rPr>
              <a:t>as  owner’s </a:t>
            </a:r>
            <a:r>
              <a:rPr sz="3200" spc="-5" dirty="0">
                <a:latin typeface="Arial"/>
                <a:cs typeface="Arial"/>
              </a:rPr>
              <a:t>drawings and will reduce </a:t>
            </a:r>
            <a:r>
              <a:rPr sz="3200" dirty="0">
                <a:latin typeface="Arial"/>
                <a:cs typeface="Arial"/>
              </a:rPr>
              <a:t>owner’s  </a:t>
            </a:r>
            <a:r>
              <a:rPr sz="3200" spc="-5" dirty="0">
                <a:latin typeface="Arial"/>
                <a:cs typeface="Arial"/>
              </a:rPr>
              <a:t>capital.</a:t>
            </a:r>
            <a:endParaRPr sz="3200">
              <a:latin typeface="Arial"/>
              <a:cs typeface="Arial"/>
            </a:endParaRPr>
          </a:p>
          <a:p>
            <a:pPr marL="355600" marR="66675" indent="-342900">
              <a:lnSpc>
                <a:spcPts val="346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Loss determined </a:t>
            </a:r>
            <a:r>
              <a:rPr sz="3200" spc="-1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income statement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will  </a:t>
            </a:r>
            <a:r>
              <a:rPr sz="3200" spc="-5" dirty="0">
                <a:latin typeface="Arial"/>
                <a:cs typeface="Arial"/>
              </a:rPr>
              <a:t>also decrease </a:t>
            </a:r>
            <a:r>
              <a:rPr sz="3200" dirty="0">
                <a:latin typeface="Arial"/>
                <a:cs typeface="Arial"/>
              </a:rPr>
              <a:t>the owner’s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capital.</a:t>
            </a:r>
            <a:endParaRPr sz="3200">
              <a:latin typeface="Arial"/>
              <a:cs typeface="Arial"/>
            </a:endParaRPr>
          </a:p>
          <a:p>
            <a:pPr marL="355600" marR="223520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Profit computed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income statement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will  </a:t>
            </a:r>
            <a:r>
              <a:rPr sz="3200" spc="-5" dirty="0">
                <a:latin typeface="Arial"/>
                <a:cs typeface="Arial"/>
              </a:rPr>
              <a:t>increase </a:t>
            </a:r>
            <a:r>
              <a:rPr sz="3200" dirty="0">
                <a:latin typeface="Arial"/>
                <a:cs typeface="Arial"/>
              </a:rPr>
              <a:t>the owner’s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capital.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2513"/>
            <a:ext cx="7379970" cy="41725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2197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Drawings</a:t>
            </a:r>
            <a:r>
              <a:rPr sz="3200" b="1" i="1" spc="-14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(closing  </a:t>
            </a:r>
            <a:r>
              <a:rPr sz="3200" b="1" i="1" dirty="0">
                <a:latin typeface="Arial"/>
                <a:cs typeface="Arial"/>
              </a:rPr>
              <a:t>entry)</a:t>
            </a:r>
            <a:endParaRPr sz="3200">
              <a:latin typeface="Arial"/>
              <a:cs typeface="Arial"/>
            </a:endParaRPr>
          </a:p>
          <a:p>
            <a:pPr marL="1841500" marR="1234440" indent="-1486535">
              <a:lnSpc>
                <a:spcPts val="4220"/>
              </a:lnSpc>
              <a:spcBef>
                <a:spcPts val="155"/>
              </a:spcBef>
            </a:pPr>
            <a:r>
              <a:rPr sz="3200" spc="-5" dirty="0">
                <a:latin typeface="Arial"/>
                <a:cs typeface="Arial"/>
              </a:rPr>
              <a:t>Debit </a:t>
            </a:r>
            <a:r>
              <a:rPr sz="3200" spc="5" dirty="0">
                <a:latin typeface="Arial"/>
                <a:cs typeface="Arial"/>
              </a:rPr>
              <a:t>Owner’s </a:t>
            </a:r>
            <a:r>
              <a:rPr sz="3200" spc="-5" dirty="0">
                <a:latin typeface="Arial"/>
                <a:cs typeface="Arial"/>
              </a:rPr>
              <a:t>capital account  Credit </a:t>
            </a:r>
            <a:r>
              <a:rPr sz="3200" spc="5" dirty="0">
                <a:latin typeface="Arial"/>
                <a:cs typeface="Arial"/>
              </a:rPr>
              <a:t>Owner’s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Drawing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Accounting for Loss </a:t>
            </a:r>
            <a:r>
              <a:rPr sz="3200" b="1" i="1" spc="-5" dirty="0">
                <a:latin typeface="Arial"/>
                <a:cs typeface="Arial"/>
              </a:rPr>
              <a:t>(closing</a:t>
            </a:r>
            <a:r>
              <a:rPr sz="3200" b="1" i="1" spc="-155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entry)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85"/>
              </a:spcBef>
            </a:pPr>
            <a:r>
              <a:rPr sz="3200" spc="-5" dirty="0">
                <a:latin typeface="Arial"/>
                <a:cs typeface="Arial"/>
              </a:rPr>
              <a:t>Debit </a:t>
            </a:r>
            <a:r>
              <a:rPr sz="3200" spc="5" dirty="0">
                <a:latin typeface="Arial"/>
                <a:cs typeface="Arial"/>
              </a:rPr>
              <a:t>Owner’s </a:t>
            </a:r>
            <a:r>
              <a:rPr sz="3200" spc="-5" dirty="0">
                <a:latin typeface="Arial"/>
                <a:cs typeface="Arial"/>
              </a:rPr>
              <a:t>capital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account</a:t>
            </a:r>
            <a:endParaRPr sz="32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latin typeface="Arial"/>
                <a:cs typeface="Arial"/>
              </a:rPr>
              <a:t>Credit Income </a:t>
            </a:r>
            <a:r>
              <a:rPr sz="3200" spc="-5" dirty="0">
                <a:latin typeface="Arial"/>
                <a:cs typeface="Arial"/>
              </a:rPr>
              <a:t>statement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(loss)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Accounting for Profit </a:t>
            </a:r>
            <a:r>
              <a:rPr spc="-5" dirty="0"/>
              <a:t>(closing</a:t>
            </a:r>
            <a:r>
              <a:rPr spc="-145" dirty="0"/>
              <a:t> </a:t>
            </a:r>
            <a:r>
              <a:rPr spc="-5" dirty="0"/>
              <a:t>entry)</a:t>
            </a: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b="0" i="0" spc="-5" dirty="0">
                <a:latin typeface="Arial"/>
                <a:cs typeface="Arial"/>
              </a:rPr>
              <a:t>Debit </a:t>
            </a:r>
            <a:r>
              <a:rPr b="0" i="0" dirty="0">
                <a:latin typeface="Arial"/>
                <a:cs typeface="Arial"/>
              </a:rPr>
              <a:t>Income </a:t>
            </a:r>
            <a:r>
              <a:rPr b="0" i="0" spc="-5" dirty="0">
                <a:latin typeface="Arial"/>
                <a:cs typeface="Arial"/>
              </a:rPr>
              <a:t>statement</a:t>
            </a:r>
            <a:r>
              <a:rPr b="0" i="0" spc="-8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(profit)</a:t>
            </a:r>
          </a:p>
          <a:p>
            <a:pPr marL="1841500">
              <a:lnSpc>
                <a:spcPct val="100000"/>
              </a:lnSpc>
              <a:spcBef>
                <a:spcPts val="770"/>
              </a:spcBef>
            </a:pPr>
            <a:r>
              <a:rPr b="0" i="0" spc="-5" dirty="0">
                <a:latin typeface="Arial"/>
                <a:cs typeface="Arial"/>
              </a:rPr>
              <a:t>Credit </a:t>
            </a:r>
            <a:r>
              <a:rPr b="0" i="0" spc="5" dirty="0">
                <a:latin typeface="Arial"/>
                <a:cs typeface="Arial"/>
              </a:rPr>
              <a:t>Owner’s </a:t>
            </a:r>
            <a:r>
              <a:rPr b="0" i="0" spc="-5" dirty="0">
                <a:latin typeface="Arial"/>
                <a:cs typeface="Arial"/>
              </a:rPr>
              <a:t>capital</a:t>
            </a:r>
            <a:r>
              <a:rPr b="0" i="0" spc="-105" dirty="0">
                <a:latin typeface="Arial"/>
                <a:cs typeface="Arial"/>
              </a:rPr>
              <a:t> </a:t>
            </a:r>
            <a:r>
              <a:rPr b="0" i="0" spc="-5" dirty="0">
                <a:latin typeface="Arial"/>
                <a:cs typeface="Arial"/>
              </a:rPr>
              <a:t>account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6650" y="3270250"/>
          <a:ext cx="6781800" cy="3428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1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727">
                <a:tc gridSpan="2">
                  <a:txBody>
                    <a:bodyPr/>
                    <a:lstStyle/>
                    <a:p>
                      <a:pPr marL="1835785" marR="1827530" indent="6934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Company Name  Statement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of Owner’s</a:t>
                      </a:r>
                      <a:r>
                        <a:rPr sz="18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Equity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10883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For the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ended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……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0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balance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320,000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Add: Net Income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,0</a:t>
                      </a:r>
                      <a:r>
                        <a:rPr sz="1800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8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02">
                <a:tc>
                  <a:txBody>
                    <a:bodyPr/>
                    <a:lstStyle/>
                    <a:p>
                      <a:pPr marL="6489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1800" spc="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investment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6</a:t>
                      </a:r>
                      <a:r>
                        <a:rPr sz="1800" u="heavy" spc="-10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18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,0</a:t>
                      </a:r>
                      <a:r>
                        <a:rPr sz="1800" u="heavy" spc="-10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18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Subtotal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Less: 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Drawings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(4</a:t>
                      </a:r>
                      <a:r>
                        <a:rPr sz="1800" u="heavy" spc="-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,0</a:t>
                      </a:r>
                      <a:r>
                        <a:rPr sz="1800" u="heavy" spc="-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18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Ending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Balance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i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6</a:t>
                      </a:r>
                      <a:r>
                        <a:rPr sz="18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0,</a:t>
                      </a:r>
                      <a:r>
                        <a:rPr sz="1800" b="1" i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00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864" y="461594"/>
            <a:ext cx="44488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PARTNERSHIP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789545" cy="422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partnership </a:t>
            </a:r>
            <a:r>
              <a:rPr sz="3200" dirty="0">
                <a:latin typeface="Arial"/>
                <a:cs typeface="Arial"/>
              </a:rPr>
              <a:t>is an </a:t>
            </a:r>
            <a:r>
              <a:rPr sz="3200" spc="-5" dirty="0">
                <a:latin typeface="Arial"/>
                <a:cs typeface="Arial"/>
              </a:rPr>
              <a:t>unincorporated  business </a:t>
            </a:r>
            <a:r>
              <a:rPr sz="3200" dirty="0">
                <a:latin typeface="Arial"/>
                <a:cs typeface="Arial"/>
              </a:rPr>
              <a:t>owned by two or </a:t>
            </a:r>
            <a:r>
              <a:rPr sz="3200" spc="-5" dirty="0">
                <a:latin typeface="Arial"/>
                <a:cs typeface="Arial"/>
              </a:rPr>
              <a:t>more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partners.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CHARACTERISTICS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Partnership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assets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Life time of</a:t>
            </a:r>
            <a:r>
              <a:rPr sz="2800" dirty="0">
                <a:latin typeface="Arial"/>
                <a:cs typeface="Arial"/>
              </a:rPr>
              <a:t> partnership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Contractual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obligation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Liabilities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898" y="496646"/>
            <a:ext cx="73729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TYPES </a:t>
            </a:r>
            <a:r>
              <a:rPr sz="4000" spc="-5" dirty="0"/>
              <a:t>OF</a:t>
            </a:r>
            <a:r>
              <a:rPr sz="4000" spc="-30" dirty="0"/>
              <a:t> </a:t>
            </a:r>
            <a:r>
              <a:rPr sz="4000" spc="-35" dirty="0"/>
              <a:t>PARTNERSHIPS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20689"/>
            <a:ext cx="8039734" cy="390906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GENERAL</a:t>
            </a:r>
            <a:r>
              <a:rPr sz="3200" b="1" i="1" spc="-95" dirty="0">
                <a:latin typeface="Arial"/>
                <a:cs typeface="Arial"/>
              </a:rPr>
              <a:t> </a:t>
            </a:r>
            <a:r>
              <a:rPr sz="3200" b="1" i="1" spc="-25" dirty="0">
                <a:latin typeface="Arial"/>
                <a:cs typeface="Arial"/>
              </a:rPr>
              <a:t>PARTNERSHIP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20"/>
              </a:spcBef>
            </a:pP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general partnership </a:t>
            </a:r>
            <a:r>
              <a:rPr sz="2800" spc="-5" dirty="0">
                <a:latin typeface="Arial"/>
                <a:cs typeface="Arial"/>
              </a:rPr>
              <a:t>is a </a:t>
            </a:r>
            <a:r>
              <a:rPr sz="2800" dirty="0">
                <a:latin typeface="Arial"/>
                <a:cs typeface="Arial"/>
              </a:rPr>
              <a:t>voluntary organization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two or more individual who combine </a:t>
            </a:r>
            <a:r>
              <a:rPr sz="2800" dirty="0">
                <a:latin typeface="Arial"/>
                <a:cs typeface="Arial"/>
              </a:rPr>
              <a:t>their capital,  skills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10" dirty="0">
                <a:latin typeface="Arial"/>
                <a:cs typeface="Arial"/>
              </a:rPr>
              <a:t>efforts </a:t>
            </a:r>
            <a:r>
              <a:rPr sz="2800" spc="-5" dirty="0">
                <a:latin typeface="Arial"/>
                <a:cs typeface="Arial"/>
              </a:rPr>
              <a:t>to increase </a:t>
            </a:r>
            <a:r>
              <a:rPr sz="2800" dirty="0">
                <a:latin typeface="Arial"/>
                <a:cs typeface="Arial"/>
              </a:rPr>
              <a:t>their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profits.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dirty="0">
                <a:latin typeface="Arial"/>
                <a:cs typeface="Arial"/>
              </a:rPr>
              <a:t>LIMITED</a:t>
            </a:r>
            <a:r>
              <a:rPr sz="3200" b="1" i="1" spc="-40" dirty="0">
                <a:latin typeface="Arial"/>
                <a:cs typeface="Arial"/>
              </a:rPr>
              <a:t> </a:t>
            </a:r>
            <a:r>
              <a:rPr sz="3200" b="1" i="1" spc="-25" dirty="0">
                <a:latin typeface="Arial"/>
                <a:cs typeface="Arial"/>
              </a:rPr>
              <a:t>PARTNERSHIP</a:t>
            </a:r>
            <a:endParaRPr sz="3200">
              <a:latin typeface="Arial"/>
              <a:cs typeface="Arial"/>
            </a:endParaRPr>
          </a:p>
          <a:p>
            <a:pPr marL="12700" marR="817244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A limited </a:t>
            </a:r>
            <a:r>
              <a:rPr sz="2800" dirty="0">
                <a:latin typeface="Arial"/>
                <a:cs typeface="Arial"/>
              </a:rPr>
              <a:t>partnership has </a:t>
            </a:r>
            <a:r>
              <a:rPr sz="2800" spc="-5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more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general  </a:t>
            </a:r>
            <a:r>
              <a:rPr sz="2800" dirty="0">
                <a:latin typeface="Arial"/>
                <a:cs typeface="Arial"/>
              </a:rPr>
              <a:t>partners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one or </a:t>
            </a:r>
            <a:r>
              <a:rPr sz="2800" spc="-5" dirty="0">
                <a:latin typeface="Arial"/>
                <a:cs typeface="Arial"/>
              </a:rPr>
              <a:t>more limited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partners.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ACCOUNTING</a:t>
            </a:r>
            <a:r>
              <a:rPr spc="-114" dirty="0"/>
              <a:t> </a:t>
            </a:r>
            <a:r>
              <a:rPr spc="-10" dirty="0"/>
              <a:t>PRACTICE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21282"/>
            <a:ext cx="54914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Same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Sole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proprietorship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450" y="2178430"/>
          <a:ext cx="8534400" cy="45208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Company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Name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2543175" marR="2532380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Statement of Owner’s</a:t>
                      </a:r>
                      <a:r>
                        <a:rPr sz="20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Equity  For the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year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ended</a:t>
                      </a:r>
                      <a:r>
                        <a:rPr sz="2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……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28575">
                      <a:solidFill>
                        <a:srgbClr val="4E74A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1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Partner</a:t>
                      </a:r>
                      <a:r>
                        <a:rPr sz="20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Partner</a:t>
                      </a:r>
                      <a:r>
                        <a:rPr sz="2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B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30" dirty="0">
                          <a:latin typeface="Arial"/>
                          <a:cs typeface="Arial"/>
                        </a:rPr>
                        <a:t>Total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28575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Beginning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balance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$16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$16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320,000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1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Add: Net</a:t>
                      </a:r>
                      <a:r>
                        <a:rPr sz="2000" spc="-5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157">
                <a:tc>
                  <a:txBody>
                    <a:bodyPr/>
                    <a:lstStyle/>
                    <a:p>
                      <a:pPr marL="7035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Additional</a:t>
                      </a:r>
                      <a:r>
                        <a:rPr sz="2000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investment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30,000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30,000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u="heavy" dirty="0">
                          <a:solidFill>
                            <a:srgbClr val="006FC0"/>
                          </a:solidFill>
                          <a:uFill>
                            <a:solidFill>
                              <a:srgbClr val="006FC0"/>
                            </a:solidFill>
                          </a:uFill>
                          <a:latin typeface="Arial"/>
                          <a:cs typeface="Arial"/>
                        </a:rPr>
                        <a:t>60,000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Subtotal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200,000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200,000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400,000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1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Less:</a:t>
                      </a:r>
                      <a:r>
                        <a:rPr sz="2000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Drawings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(24,000)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(16,000)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Arial"/>
                          <a:cs typeface="Arial"/>
                        </a:rPr>
                        <a:t>(40,000)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13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Ending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Balance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176,000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184,000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i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360,000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4E74A2"/>
                      </a:solidFill>
                      <a:prstDash val="solid"/>
                    </a:lnL>
                    <a:lnR w="12700">
                      <a:solidFill>
                        <a:srgbClr val="4E74A2"/>
                      </a:solidFill>
                      <a:prstDash val="solid"/>
                    </a:lnR>
                    <a:lnT w="12700">
                      <a:solidFill>
                        <a:srgbClr val="4E74A2"/>
                      </a:solidFill>
                      <a:prstDash val="solid"/>
                    </a:lnT>
                    <a:lnB w="12700">
                      <a:solidFill>
                        <a:srgbClr val="4E74A2"/>
                      </a:solidFill>
                      <a:prstDash val="solid"/>
                    </a:lnB>
                    <a:solidFill>
                      <a:srgbClr val="4E74A2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531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</vt:lpstr>
      <vt:lpstr>Office Theme</vt:lpstr>
      <vt:lpstr>CHAPTER 6</vt:lpstr>
      <vt:lpstr>FORMS OF ORGANIZATION</vt:lpstr>
      <vt:lpstr>SOLE PROPRIETORSHIP</vt:lpstr>
      <vt:lpstr>ACCOUNTING PRACTICE</vt:lpstr>
      <vt:lpstr>ACCOUNTING PRACTICE</vt:lpstr>
      <vt:lpstr>ACCOUNTING PRACTICE</vt:lpstr>
      <vt:lpstr>PARTNERSHIP</vt:lpstr>
      <vt:lpstr>TYPES OF PARTNERSHIPS</vt:lpstr>
      <vt:lpstr>ACCOUNTING PRACTICE</vt:lpstr>
      <vt:lpstr>CORPORATION</vt:lpstr>
      <vt:lpstr>FORMS OF ORGANIZATIONS</vt:lpstr>
      <vt:lpstr>ACCOUNTING PRACTICE</vt:lpstr>
      <vt:lpstr>ACCOUNTING PRACTICE</vt:lpstr>
      <vt:lpstr>ACCOUNTING PRACTICE</vt:lpstr>
      <vt:lpstr>ACCOUNTING PRACTICE</vt:lpstr>
      <vt:lpstr>ACCOUNTING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Adeel Nasir</dc:creator>
  <cp:lastModifiedBy>Adeel Nasir</cp:lastModifiedBy>
  <cp:revision>10</cp:revision>
  <dcterms:created xsi:type="dcterms:W3CDTF">2020-03-21T10:54:41Z</dcterms:created>
  <dcterms:modified xsi:type="dcterms:W3CDTF">2020-03-28T12:17:16Z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2011-11-11T00:00:00Z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2020-03-21T00:00:00Z</vt:filetime>
  </property>
</Properties>
</file>